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4"/>
  </p:notesMasterIdLst>
  <p:handoutMasterIdLst>
    <p:handoutMasterId r:id="rId15"/>
  </p:handoutMasterIdLst>
  <p:sldIdLst>
    <p:sldId id="1326" r:id="rId7"/>
    <p:sldId id="1324" r:id="rId8"/>
    <p:sldId id="1305" r:id="rId9"/>
    <p:sldId id="1306" r:id="rId10"/>
    <p:sldId id="1327" r:id="rId11"/>
    <p:sldId id="1330" r:id="rId12"/>
    <p:sldId id="1331" r:id="rId13"/>
  </p:sldIdLst>
  <p:sldSz cx="9906000" cy="6858000" type="A4"/>
  <p:notesSz cx="6797675" cy="992822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99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orient="horz" pos="2173">
          <p15:clr>
            <a:srgbClr val="A4A3A4"/>
          </p15:clr>
        </p15:guide>
        <p15:guide id="4" orient="horz" pos="540">
          <p15:clr>
            <a:srgbClr val="A4A3A4"/>
          </p15:clr>
        </p15:guide>
        <p15:guide id="5" pos="161">
          <p15:clr>
            <a:srgbClr val="A4A3A4"/>
          </p15:clr>
        </p15:guide>
        <p15:guide id="6" pos="3086">
          <p15:clr>
            <a:srgbClr val="A4A3A4"/>
          </p15:clr>
        </p15:guide>
        <p15:guide id="7" pos="3181">
          <p15:clr>
            <a:srgbClr val="A4A3A4"/>
          </p15:clr>
        </p15:guide>
        <p15:guide id="8" pos="6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1" userDrawn="1">
          <p15:clr>
            <a:srgbClr val="A4A3A4"/>
          </p15:clr>
        </p15:guide>
        <p15:guide id="2" pos="2167" userDrawn="1">
          <p15:clr>
            <a:srgbClr val="A4A3A4"/>
          </p15:clr>
        </p15:guide>
        <p15:guide id="3" orient="horz" pos="3124" userDrawn="1">
          <p15:clr>
            <a:srgbClr val="A4A3A4"/>
          </p15:clr>
        </p15:guide>
        <p15:guide id="4" pos="2186" userDrawn="1">
          <p15:clr>
            <a:srgbClr val="A4A3A4"/>
          </p15:clr>
        </p15:guide>
        <p15:guide id="5" orient="horz" pos="3100" userDrawn="1">
          <p15:clr>
            <a:srgbClr val="A4A3A4"/>
          </p15:clr>
        </p15:guide>
        <p15:guide id="6" orient="horz" pos="3123" userDrawn="1">
          <p15:clr>
            <a:srgbClr val="A4A3A4"/>
          </p15:clr>
        </p15:guide>
        <p15:guide id="7" pos="2150" userDrawn="1">
          <p15:clr>
            <a:srgbClr val="A4A3A4"/>
          </p15:clr>
        </p15:guide>
        <p15:guide id="8" pos="2169" userDrawn="1">
          <p15:clr>
            <a:srgbClr val="A4A3A4"/>
          </p15:clr>
        </p15:guide>
        <p15:guide id="9" orient="horz" pos="3125" userDrawn="1">
          <p15:clr>
            <a:srgbClr val="A4A3A4"/>
          </p15:clr>
        </p15:guide>
        <p15:guide id="10" pos="2151" userDrawn="1">
          <p15:clr>
            <a:srgbClr val="A4A3A4"/>
          </p15:clr>
        </p15:guide>
        <p15:guide id="11" pos="2171" userDrawn="1">
          <p15:clr>
            <a:srgbClr val="A4A3A4"/>
          </p15:clr>
        </p15:guide>
        <p15:guide id="12" pos="2134" userDrawn="1">
          <p15:clr>
            <a:srgbClr val="A4A3A4"/>
          </p15:clr>
        </p15:guide>
        <p15:guide id="13" pos="2154" userDrawn="1">
          <p15:clr>
            <a:srgbClr val="A4A3A4"/>
          </p15:clr>
        </p15:guide>
        <p15:guide id="14" orient="horz" pos="3106" userDrawn="1">
          <p15:clr>
            <a:srgbClr val="A4A3A4"/>
          </p15:clr>
        </p15:guide>
        <p15:guide id="15" orient="horz" pos="3128" userDrawn="1">
          <p15:clr>
            <a:srgbClr val="A4A3A4"/>
          </p15:clr>
        </p15:guide>
        <p15:guide id="16" orient="horz" pos="3105" userDrawn="1">
          <p15:clr>
            <a:srgbClr val="A4A3A4"/>
          </p15:clr>
        </p15:guide>
        <p15:guide id="17" orient="horz" pos="3127" userDrawn="1">
          <p15:clr>
            <a:srgbClr val="A4A3A4"/>
          </p15:clr>
        </p15:guide>
        <p15:guide id="18" orient="horz" pos="3129" userDrawn="1">
          <p15:clr>
            <a:srgbClr val="A4A3A4"/>
          </p15:clr>
        </p15:guide>
        <p15:guide id="19" pos="2155" userDrawn="1">
          <p15:clr>
            <a:srgbClr val="A4A3A4"/>
          </p15:clr>
        </p15:guide>
        <p15:guide id="20" pos="2174" userDrawn="1">
          <p15:clr>
            <a:srgbClr val="A4A3A4"/>
          </p15:clr>
        </p15:guide>
        <p15:guide id="21" pos="2138" userDrawn="1">
          <p15:clr>
            <a:srgbClr val="A4A3A4"/>
          </p15:clr>
        </p15:guide>
        <p15:guide id="22" pos="2157" userDrawn="1">
          <p15:clr>
            <a:srgbClr val="A4A3A4"/>
          </p15:clr>
        </p15:guide>
        <p15:guide id="23" pos="2139" userDrawn="1">
          <p15:clr>
            <a:srgbClr val="A4A3A4"/>
          </p15:clr>
        </p15:guide>
        <p15:guide id="24" pos="2159" userDrawn="1">
          <p15:clr>
            <a:srgbClr val="A4A3A4"/>
          </p15:clr>
        </p15:guide>
        <p15:guide id="25" pos="2123" userDrawn="1">
          <p15:clr>
            <a:srgbClr val="A4A3A4"/>
          </p15:clr>
        </p15:guide>
        <p15:guide id="2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бек Ашкенова" initials="ЖА" lastIdx="1" clrIdx="0">
    <p:extLst>
      <p:ext uri="{19B8F6BF-5375-455C-9EA6-DF929625EA0E}">
        <p15:presenceInfo xmlns:p15="http://schemas.microsoft.com/office/powerpoint/2012/main" userId="S-1-5-21-1712447380-1085218012-2396117426-1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FF99"/>
    <a:srgbClr val="00FFFF"/>
    <a:srgbClr val="3EE275"/>
    <a:srgbClr val="FFFF66"/>
    <a:srgbClr val="DDDDDD"/>
    <a:srgbClr val="99FF99"/>
    <a:srgbClr val="0066CC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6433" autoAdjust="0"/>
  </p:normalViewPr>
  <p:slideViewPr>
    <p:cSldViewPr snapToGrid="0" snapToObjects="1">
      <p:cViewPr varScale="1">
        <p:scale>
          <a:sx n="116" d="100"/>
          <a:sy n="116" d="100"/>
        </p:scale>
        <p:origin x="720" y="108"/>
      </p:cViewPr>
      <p:guideLst>
        <p:guide orient="horz" pos="3499"/>
        <p:guide orient="horz" pos="3874"/>
        <p:guide orient="horz" pos="2173"/>
        <p:guide orient="horz" pos="540"/>
        <p:guide pos="161"/>
        <p:guide pos="3086"/>
        <p:guide pos="3181"/>
        <p:guide pos="6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804" y="-102"/>
      </p:cViewPr>
      <p:guideLst>
        <p:guide orient="horz" pos="3101"/>
        <p:guide pos="2167"/>
        <p:guide orient="horz" pos="3124"/>
        <p:guide pos="2186"/>
        <p:guide orient="horz" pos="3100"/>
        <p:guide orient="horz" pos="3123"/>
        <p:guide pos="2150"/>
        <p:guide pos="2169"/>
        <p:guide orient="horz" pos="3125"/>
        <p:guide pos="2151"/>
        <p:guide pos="2171"/>
        <p:guide pos="2134"/>
        <p:guide pos="2154"/>
        <p:guide orient="horz" pos="3106"/>
        <p:guide orient="horz" pos="3128"/>
        <p:guide orient="horz" pos="3105"/>
        <p:guide orient="horz" pos="3127"/>
        <p:guide orient="horz" pos="3129"/>
        <p:guide pos="2155"/>
        <p:guide pos="2174"/>
        <p:guide pos="2138"/>
        <p:guide pos="2157"/>
        <p:guide pos="2139"/>
        <p:guide pos="2159"/>
        <p:guide pos="212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D2240A3-C250-4FEA-9445-DBD63363A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5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6" y="4716466"/>
            <a:ext cx="54371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294794B-DC51-46B6-9E36-58DA3B2448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0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9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2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104-DBE6-444B-BD98-112D20209D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3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CE23-DD00-43F9-A0EF-C168F13E64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2677" t="17320" r="40047" b="10535"/>
          <a:stretch>
            <a:fillRect/>
          </a:stretch>
        </p:blipFill>
        <p:spPr bwMode="auto">
          <a:xfrm>
            <a:off x="2" y="0"/>
            <a:ext cx="67675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B3D2-9C9D-4B53-BDD3-8090D6FEBA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6337-721A-437C-AF6D-C3EEEE8C2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85B3-600F-4A8D-BC21-620FD050C0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5D1A-3CE9-4CD6-A27D-71A7DAC0F4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D782-4656-4638-BEF7-28A61E0BF1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6B10-4491-4010-BBBD-72590732F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6982-4202-4148-BDEF-06CE2A47F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8224-8BD6-4372-A04D-8E23A13D44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95F7-2839-44AE-A860-D600DF1FCD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EC1C-D644-4A52-B93A-87C186D132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F70D-62D7-433A-B4DF-BB5D4CA122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C5E1-3FDE-480A-9A6D-0A2A4CE08E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314" y="2654518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314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FAA5-A498-48F4-95D1-6CFFCC3E44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105E-40F6-4F0E-B1ED-7511D3EB07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4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1A14-58C3-411B-A245-A94002213E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308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99FC-9934-47FA-9BF4-C8FDD3EB6D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97BF-8D89-49EB-AA10-3C3E2330AE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1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6405-7298-456B-8171-8A3A1E915B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5AC7-276D-40FE-859C-E504C71C9F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1035075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11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5D92-AE0B-45E2-ADDC-82155C7FE7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462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A031-ECE0-453E-AD05-50D24B0B46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17E9-E94B-4A4E-8216-CA51D28F65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4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62A-5CAA-4BC4-915D-EF732792B3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0" y="265430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0" y="3795713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4B00-401E-4DF3-BB7B-7E81AE44C9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1951-1FA1-4B35-969C-E7CE8AAE0E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AE6C-5897-41C9-B0AA-E7F1F70F17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C289-E56E-42C9-9BA0-B440256948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C1C9-2D32-4EA5-9169-8A5E88DA4B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F39-2ED7-4E2E-8CBB-76A936845A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D096-3503-4E28-8AC5-37F8ECCB2A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5FA9-6965-44BE-9ED8-27114023A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905C-BB37-4C1F-BE02-77A6E031E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C3B5-2ECB-4DB5-951D-4169384686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134938"/>
            <a:ext cx="2363787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5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8BC5-14B7-4A48-A782-C8635C8328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5452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729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940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5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B834-7E36-4964-B338-907188D92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9956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83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02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747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439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657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20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FE3-5D0F-41E9-974D-66D3E88A90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6C19-2CCA-4CD3-95EE-156780287F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3F13-28E6-466F-B4D6-11C202BA8E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82CCAA2-40E5-4DBF-AC1A-36A0CF2AE9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17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7174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066E721-C305-4C8B-8BDD-9BDD0E2C5D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8198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8"/>
          <p:cNvSpPr>
            <a:spLocks noChangeArrowheads="1"/>
          </p:cNvSpPr>
          <p:nvPr/>
        </p:nvSpPr>
        <p:spPr bwMode="auto">
          <a:xfrm>
            <a:off x="0" y="104775"/>
            <a:ext cx="9906000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7651309-1625-4D5C-A6FF-9908C66477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560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5606" name="Picture 34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39"/>
          <p:cNvSpPr>
            <a:spLocks noChangeArrowheads="1"/>
          </p:cNvSpPr>
          <p:nvPr/>
        </p:nvSpPr>
        <p:spPr bwMode="auto">
          <a:xfrm>
            <a:off x="255588" y="6210300"/>
            <a:ext cx="9439275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0"/>
            <a:ext cx="9906000" cy="6667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9C656BC-284F-4C37-9898-32DBB9C389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55588" y="6245225"/>
            <a:ext cx="9439275" cy="3873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1601" y="1863188"/>
            <a:ext cx="3358378" cy="707870"/>
          </a:xfrm>
        </p:spPr>
        <p:txBody>
          <a:bodyPr/>
          <a:lstStyle/>
          <a:p>
            <a:pPr algn="ctr"/>
            <a:r>
              <a:rPr lang="ru-RU" altLang="zh-CN" dirty="0">
                <a:ea typeface="宋体" panose="02010600030101010101" pitchFamily="2" charset="-122"/>
              </a:rPr>
              <a:t>ТОО «Казахмыс Дистрибьюшн»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"/>
            <a:ext cx="68008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762740" y="2914011"/>
            <a:ext cx="2886075" cy="279307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271463" indent="-2682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©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804863" indent="-2635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620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192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764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336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Отчет по исполнению инвестиционной программы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за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1 квартал </a:t>
            </a:r>
            <a:endParaRPr lang="en-US" sz="1950" kern="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buFontTx/>
              <a:buNone/>
            </a:pPr>
            <a:r>
              <a:rPr lang="en-US" sz="1950" kern="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021 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года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Предприятия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теплоэнергетики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ТОО «</a:t>
            </a:r>
            <a:r>
              <a:rPr lang="en-US" sz="1950" kern="0" dirty="0" err="1">
                <a:solidFill>
                  <a:schemeClr val="bg1"/>
                </a:solidFill>
                <a:ea typeface="+mj-ea"/>
                <a:cs typeface="+mj-cs"/>
              </a:rPr>
              <a:t>Kazakhmys</a:t>
            </a:r>
            <a:r>
              <a:rPr lang="en-US" sz="1950" kern="0" dirty="0">
                <a:solidFill>
                  <a:schemeClr val="bg1"/>
                </a:solidFill>
                <a:ea typeface="+mj-ea"/>
                <a:cs typeface="+mj-cs"/>
              </a:rPr>
              <a:t> Distribution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».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66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ПТЭ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28094"/>
              </p:ext>
            </p:extLst>
          </p:nvPr>
        </p:nvGraphicFramePr>
        <p:xfrm>
          <a:off x="329514" y="576650"/>
          <a:ext cx="9234615" cy="5562354"/>
        </p:xfrm>
        <a:graphic>
          <a:graphicData uri="http://schemas.openxmlformats.org/drawingml/2006/table">
            <a:tbl>
              <a:tblPr/>
              <a:tblGrid>
                <a:gridCol w="412314"/>
                <a:gridCol w="2755833"/>
                <a:gridCol w="763992"/>
                <a:gridCol w="482043"/>
                <a:gridCol w="482043"/>
                <a:gridCol w="964087"/>
                <a:gridCol w="900421"/>
                <a:gridCol w="982276"/>
                <a:gridCol w="1491606"/>
              </a:tblGrid>
              <a:tr h="7033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532 349,80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71 069,66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461 280,14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КВТК-100 №2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173 761,51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37 264,38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136 497,13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ПТВП-100 №1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134 973,78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28 451,84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106 521,94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II-го этапа проекта "Реконструкция существующего лотка на канале ГЗУ от УКЦ на территории ТС № 1 до ЖОФ №3" (установка расходомеров)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1 603,44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1 603,44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подвесного двухпролетного мостового крана г/п5 тн с рихтовкой подкрановых путей путей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3 750,00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3 750,00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"Инженерно-техническая укрепленность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(ограждение периметра с контрольно-пропускными пунктами)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Тепловой станции №1"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67 361,93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67 361,93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Электроагрегат ЦН 1000-180 с электродвигателем 630 кВт, 15000 об/мин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11 700,00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11 700,00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НПВ-600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2 453,24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2 453,24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вакуумных выключателей BB/TEL-10-20/1000-У2 ИСП IF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2 413,76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2 413,76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Трактор гусеничный тягового класса 25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134 332,14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134 332,14   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497" marR="7497" marT="7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62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ПТЭ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71247"/>
              </p:ext>
            </p:extLst>
          </p:nvPr>
        </p:nvGraphicFramePr>
        <p:xfrm>
          <a:off x="134809" y="571799"/>
          <a:ext cx="9462271" cy="2921722"/>
        </p:xfrm>
        <a:graphic>
          <a:graphicData uri="http://schemas.openxmlformats.org/drawingml/2006/table">
            <a:tbl>
              <a:tblPr/>
              <a:tblGrid>
                <a:gridCol w="422479"/>
                <a:gridCol w="2823771"/>
                <a:gridCol w="782827"/>
                <a:gridCol w="493926"/>
                <a:gridCol w="493926"/>
                <a:gridCol w="987854"/>
                <a:gridCol w="922618"/>
                <a:gridCol w="1006492"/>
                <a:gridCol w="1528378"/>
              </a:tblGrid>
              <a:tr h="777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тклонение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Распределение и снабжение тепловой энергии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165 698,28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165 698,28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участка теплосети.Внешние сети сантехн.(от КРП-26 до шх 67)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88 945,81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88 945,81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АВТОБУС ВАХТОВЫЙ Г/П 5,95Т 22+2МЕСТ НА БАЗЕ ШАССИ 4Х4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27 832,07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27 832,07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А2 3В 63/25 на плите с эл.двигателем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6 620,90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6 620,90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запорной арматуры и обратного клапана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42 299,50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42 299,50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5413"/>
              </p:ext>
            </p:extLst>
          </p:nvPr>
        </p:nvGraphicFramePr>
        <p:xfrm>
          <a:off x="160980" y="3599292"/>
          <a:ext cx="9436100" cy="2471872"/>
        </p:xfrm>
        <a:graphic>
          <a:graphicData uri="http://schemas.openxmlformats.org/drawingml/2006/table">
            <a:tbl>
              <a:tblPr/>
              <a:tblGrid>
                <a:gridCol w="421310"/>
                <a:gridCol w="2815961"/>
                <a:gridCol w="780662"/>
                <a:gridCol w="492560"/>
                <a:gridCol w="492560"/>
                <a:gridCol w="985122"/>
                <a:gridCol w="920066"/>
                <a:gridCol w="1003708"/>
                <a:gridCol w="1524151"/>
              </a:tblGrid>
              <a:tr h="8265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воды по распределительным сетям (питьевая вода)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192 108,44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34 780,47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157 327,97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7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«Инженерно-техническая укрепленность водонасосной станции второго подъема (ВДН-2) (камеры видеонаблюдения, освещение территории и периметральной сигнализации)» ПТЭ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42 524,75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34 780,47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7 744,29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 заключен. Ведутся работы.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7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ПТЭ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77627"/>
              </p:ext>
            </p:extLst>
          </p:nvPr>
        </p:nvGraphicFramePr>
        <p:xfrm>
          <a:off x="296562" y="576649"/>
          <a:ext cx="9267568" cy="5507318"/>
        </p:xfrm>
        <a:graphic>
          <a:graphicData uri="http://schemas.openxmlformats.org/drawingml/2006/table">
            <a:tbl>
              <a:tblPr/>
              <a:tblGrid>
                <a:gridCol w="413786"/>
                <a:gridCol w="2765666"/>
                <a:gridCol w="766719"/>
                <a:gridCol w="483763"/>
                <a:gridCol w="483763"/>
                <a:gridCol w="967527"/>
                <a:gridCol w="903634"/>
                <a:gridCol w="985782"/>
                <a:gridCol w="1496928"/>
              </a:tblGrid>
              <a:tr h="882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воды по распределительным сетям (питьевая вода)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"Инженерно-технической укрепленности ВДН-2 ограждение территории"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42 812,93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42 812,93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«Инженерно-техническая укрепленность насосной станций хоз.питьевого водозабора Кессонного типа (ВДН-1) (камеры видеонаблюдения, освещение территории и периметральной сигнализации)» ПТЭ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3 828,92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3 828,92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«Инженерно-техническая укрепленность насосной станций хоз.питьевого водозабора Кенгирского гидроузла (камеры видеонаблюдения, освещение территории и периметральной сигнализации)» ПТЭ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4 343,92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4 343,92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Артезианский турбинный насос мощностью 30 1500 об/мин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7 812,95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7 812,95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02.08.2020г.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8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Таль электрическая Т 10332 Q=1Т высота подъма 12м</a:t>
                      </a:r>
                    </a:p>
                  </a:txBody>
                  <a:tcPr marL="8584" marR="8584" marT="85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5 619,93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5 619,93  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инкор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12.07.2020г. Ориентировочная дата заключения договора 02.08.2020г. 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005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исполнению ИП за 1-ый квартал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2021 года ПТЭ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78237"/>
              </p:ext>
            </p:extLst>
          </p:nvPr>
        </p:nvGraphicFramePr>
        <p:xfrm>
          <a:off x="296560" y="609598"/>
          <a:ext cx="9300520" cy="5526089"/>
        </p:xfrm>
        <a:graphic>
          <a:graphicData uri="http://schemas.openxmlformats.org/drawingml/2006/table">
            <a:tbl>
              <a:tblPr/>
              <a:tblGrid>
                <a:gridCol w="415256"/>
                <a:gridCol w="2775500"/>
                <a:gridCol w="769446"/>
                <a:gridCol w="485484"/>
                <a:gridCol w="485484"/>
                <a:gridCol w="970967"/>
                <a:gridCol w="906846"/>
                <a:gridCol w="989287"/>
                <a:gridCol w="1502250"/>
              </a:tblGrid>
              <a:tr h="6765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Таль рычажная 0,5Т 6М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193,71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193,71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02.08.2020г.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инвертор сварочный 11КВТ 380В/50-60ГЦ IP21.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907,71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907,71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02.08.2020г.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Насосный агрегат  А2 3В 63/25 на плите с эл.двигателем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3 865,90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3 865,90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26.08.2020г.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распределительного устройства низкого напряжения 0,4кВ подстанции КТП-1,2 ПТЭ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спецификация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26 179,85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26 179,85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Ориентировочная дата заключения договора 26.07.2020г.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спецтехники тросового кран-манипулятор (INMAN IT 200)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54 017,86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54 017,86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26.08.2020г.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воды по распределительным сетям (техническая вода)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131 306,44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131 306,44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трубы 720х7 мм сталь20 ГОСТ 10704-91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тн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11 526,78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11 526,78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дезинфекционного тоннеля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1 941,49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1 941,49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Договора на стадии заключения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участка водопроводных сетей. Вынос Дюкера Бекбулатской </a:t>
                      </a:r>
                    </a:p>
                  </a:txBody>
                  <a:tcPr marL="7250" marR="7250" marT="7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1,497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117 838,16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117 838,16   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Договора на стадии заключения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50" marR="7250" marT="7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543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ПТЭ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07960"/>
              </p:ext>
            </p:extLst>
          </p:nvPr>
        </p:nvGraphicFramePr>
        <p:xfrm>
          <a:off x="131806" y="623813"/>
          <a:ext cx="9529718" cy="3485082"/>
        </p:xfrm>
        <a:graphic>
          <a:graphicData uri="http://schemas.openxmlformats.org/drawingml/2006/table">
            <a:tbl>
              <a:tblPr/>
              <a:tblGrid>
                <a:gridCol w="425490"/>
                <a:gridCol w="2843898"/>
                <a:gridCol w="788407"/>
                <a:gridCol w="497447"/>
                <a:gridCol w="497447"/>
                <a:gridCol w="994896"/>
                <a:gridCol w="929194"/>
                <a:gridCol w="1013666"/>
                <a:gridCol w="1539273"/>
              </a:tblGrid>
              <a:tr h="489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подачи воды по распределительным сетям (промышленная вода)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9 257,10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9 257,10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трубы 426х8 мм сталь20 ГОСТ 10705-80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5 254,40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5 254,40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СМ80-50-200-2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648,99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648,99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СМ100-65-200-2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557,04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557,04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Приобртение насос фекальный сточно-динамический горизонтальный СД80/32 с эл.двигателем 18,5 кВт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932,99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932,99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Приобртение КУНГ КУЗОВА ДЛЯ TOYOTA HILUX 2019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1600х1580х500ММ БЕЛЫЙ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1 863,68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1 863,68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99741"/>
              </p:ext>
            </p:extLst>
          </p:nvPr>
        </p:nvGraphicFramePr>
        <p:xfrm>
          <a:off x="131807" y="4201299"/>
          <a:ext cx="9529718" cy="1891455"/>
        </p:xfrm>
        <a:graphic>
          <a:graphicData uri="http://schemas.openxmlformats.org/drawingml/2006/table">
            <a:tbl>
              <a:tblPr/>
              <a:tblGrid>
                <a:gridCol w="425490"/>
                <a:gridCol w="2843898"/>
                <a:gridCol w="788407"/>
                <a:gridCol w="497447"/>
                <a:gridCol w="497447"/>
                <a:gridCol w="994896"/>
                <a:gridCol w="929194"/>
                <a:gridCol w="1013666"/>
                <a:gridCol w="1539273"/>
              </a:tblGrid>
              <a:tr h="601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отвода сточных вод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490,18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490,18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запорной арматуры на канализационной насосной станции шх.65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490,18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490,18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675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E5CB-4D36-4FC9-901A-C25A1050137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0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zakhmys SAMPLE SLIDES 09">
  <a:themeElements>
    <a:clrScheme name="1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24685</TotalTime>
  <Words>1365</Words>
  <Application>Microsoft Office PowerPoint</Application>
  <PresentationFormat>Лист A4 (210x297 мм)</PresentationFormat>
  <Paragraphs>542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宋体</vt:lpstr>
      <vt:lpstr>Arial</vt:lpstr>
      <vt:lpstr>Times New Roman</vt:lpstr>
      <vt:lpstr>Wingdings 2</vt:lpstr>
      <vt:lpstr>Kazakhmys SAMPLE SLIDES 09</vt:lpstr>
      <vt:lpstr>1_Kazakhmys SAMPLE SLIDES 09</vt:lpstr>
      <vt:lpstr>2_Kazakhmys SAMPLE SLIDES 09</vt:lpstr>
      <vt:lpstr>22_Kazakhmys SAMPLE SLIDES 09</vt:lpstr>
      <vt:lpstr>3_Kazakhmys SAMPLE SLIDES 09</vt:lpstr>
      <vt:lpstr>4_Kazakhmys SAMPLE SLIDES 09</vt:lpstr>
      <vt:lpstr>ТОО «Казахмыс Дистрибьюшн»</vt:lpstr>
      <vt:lpstr>Отчет по исполнению ИП за 1-ый квартал 2021 года ПТЭ ТОО «Казахмыс Дистрибьюшн« (план/факт)</vt:lpstr>
      <vt:lpstr>Отчет по исполнению ИП за 1-ый квартал 2021 года ПТЭ ТОО «Казахмыс Дистрибьюшн« (план/факт)</vt:lpstr>
      <vt:lpstr>Отчет по исполнению ИП за 1-ый квартал 2021 года ПТЭ ТОО «Казахмыс Дистрибьюшн« (план/факт)</vt:lpstr>
      <vt:lpstr>Отчет по исполнению ИП за 1-ый квартал 2021 года ПТЭ ТОО «Казахмыс Дистрибьюшн« (план/факт)</vt:lpstr>
      <vt:lpstr>Отчет по исполнению ИП за 1-ый квартал 2021 года ПТЭ ТОО «Казахмыс Дистрибьюшн« (план/факт)</vt:lpstr>
      <vt:lpstr>Презентация PowerPoint</vt:lpstr>
    </vt:vector>
  </TitlesOfParts>
  <Company>Kazakhmys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Жанар Байкенова</cp:lastModifiedBy>
  <cp:revision>6787</cp:revision>
  <cp:lastPrinted>2021-03-26T09:13:01Z</cp:lastPrinted>
  <dcterms:created xsi:type="dcterms:W3CDTF">2010-02-11T13:07:00Z</dcterms:created>
  <dcterms:modified xsi:type="dcterms:W3CDTF">2021-07-23T09:33:03Z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1033-10.1.0.5781</vt:lpwstr>
  </property>
</Properties>
</file>